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Open Sans Ultra-Bold" charset="1" panose="00000000000000000000"/>
      <p:regular r:id="rId28"/>
    </p:embeddedFont>
    <p:embeddedFont>
      <p:font typeface="Alegreya Bold" charset="1" panose="00000800000000000000"/>
      <p:regular r:id="rId29"/>
    </p:embeddedFont>
    <p:embeddedFont>
      <p:font typeface="Lato" charset="1" panose="020F0502020204030203"/>
      <p:regular r:id="rId30"/>
    </p:embeddedFont>
    <p:embeddedFont>
      <p:font typeface="Alegreya"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635090" y="4548596"/>
            <a:ext cx="365697" cy="365697"/>
          </a:xfrm>
          <a:custGeom>
            <a:avLst/>
            <a:gdLst/>
            <a:ahLst/>
            <a:cxnLst/>
            <a:rect r="r" b="b" t="t" l="l"/>
            <a:pathLst>
              <a:path h="365697" w="365697">
                <a:moveTo>
                  <a:pt x="0" y="0"/>
                </a:moveTo>
                <a:lnTo>
                  <a:pt x="365697" y="0"/>
                </a:lnTo>
                <a:lnTo>
                  <a:pt x="365697" y="365696"/>
                </a:lnTo>
                <a:lnTo>
                  <a:pt x="0" y="365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alphaModFix amt="40000"/>
            </a:blip>
            <a:stretch>
              <a:fillRect l="0" t="-16666" r="0" b="-16666"/>
            </a:stretch>
          </a:blipFill>
        </p:spPr>
      </p:sp>
      <p:sp>
        <p:nvSpPr>
          <p:cNvPr name="TextBox 4" id="4"/>
          <p:cNvSpPr txBox="true"/>
          <p:nvPr/>
        </p:nvSpPr>
        <p:spPr>
          <a:xfrm rot="0">
            <a:off x="1478354" y="2045384"/>
            <a:ext cx="15331291" cy="3098116"/>
          </a:xfrm>
          <a:prstGeom prst="rect">
            <a:avLst/>
          </a:prstGeom>
        </p:spPr>
        <p:txBody>
          <a:bodyPr anchor="t" rtlCol="false" tIns="0" lIns="0" bIns="0" rIns="0">
            <a:spAutoFit/>
          </a:bodyPr>
          <a:lstStyle/>
          <a:p>
            <a:pPr algn="ctr">
              <a:lnSpc>
                <a:spcPts val="8262"/>
              </a:lnSpc>
              <a:spcBef>
                <a:spcPct val="0"/>
              </a:spcBef>
            </a:pPr>
            <a:r>
              <a:rPr lang="en-US" b="true" sz="5901" spc="29">
                <a:solidFill>
                  <a:srgbClr val="FF7412"/>
                </a:solidFill>
                <a:latin typeface="Open Sans Ultra-Bold"/>
                <a:ea typeface="Open Sans Ultra-Bold"/>
                <a:cs typeface="Open Sans Ultra-Bold"/>
                <a:sym typeface="Open Sans Ultra-Bold"/>
              </a:rPr>
              <a:t>Web Based Reservation and Scheduling System</a:t>
            </a:r>
            <a:r>
              <a:rPr lang="en-US" b="true" sz="5901" spc="29">
                <a:solidFill>
                  <a:srgbClr val="FFFFFF"/>
                </a:solidFill>
                <a:latin typeface="Open Sans Ultra-Bold"/>
                <a:ea typeface="Open Sans Ultra-Bold"/>
                <a:cs typeface="Open Sans Ultra-Bold"/>
                <a:sym typeface="Open Sans Ultra-Bold"/>
              </a:rPr>
              <a:t> in Isdaan Floating Restaurant in Calauan, Laguna</a:t>
            </a:r>
          </a:p>
        </p:txBody>
      </p:sp>
      <p:sp>
        <p:nvSpPr>
          <p:cNvPr name="TextBox 5" id="5"/>
          <p:cNvSpPr txBox="true"/>
          <p:nvPr/>
        </p:nvSpPr>
        <p:spPr>
          <a:xfrm rot="0">
            <a:off x="5155493" y="5846322"/>
            <a:ext cx="7977014" cy="2836544"/>
          </a:xfrm>
          <a:prstGeom prst="rect">
            <a:avLst/>
          </a:prstGeom>
        </p:spPr>
        <p:txBody>
          <a:bodyPr anchor="t" rtlCol="false" tIns="0" lIns="0" bIns="0" rIns="0">
            <a:spAutoFit/>
          </a:bodyPr>
          <a:lstStyle/>
          <a:p>
            <a:pPr algn="ctr">
              <a:lnSpc>
                <a:spcPts val="3780"/>
              </a:lnSpc>
              <a:spcBef>
                <a:spcPct val="0"/>
              </a:spcBef>
            </a:pPr>
            <a:r>
              <a:rPr lang="en-US" b="true" sz="2700" spc="1239">
                <a:solidFill>
                  <a:srgbClr val="FFFFFF"/>
                </a:solidFill>
                <a:latin typeface="Alegreya Bold"/>
                <a:ea typeface="Alegreya Bold"/>
                <a:cs typeface="Alegreya Bold"/>
                <a:sym typeface="Alegreya Bold"/>
              </a:rPr>
              <a:t>CMSC 311</a:t>
            </a:r>
          </a:p>
          <a:p>
            <a:pPr algn="ctr">
              <a:lnSpc>
                <a:spcPts val="3780"/>
              </a:lnSpc>
              <a:spcBef>
                <a:spcPct val="0"/>
              </a:spcBef>
            </a:pPr>
          </a:p>
          <a:p>
            <a:pPr algn="ctr">
              <a:lnSpc>
                <a:spcPts val="3780"/>
              </a:lnSpc>
              <a:spcBef>
                <a:spcPct val="0"/>
              </a:spcBef>
            </a:pPr>
            <a:r>
              <a:rPr lang="en-US" b="true" sz="2700" spc="1239">
                <a:solidFill>
                  <a:srgbClr val="FFFFFF"/>
                </a:solidFill>
                <a:latin typeface="Alegreya Bold"/>
                <a:ea typeface="Alegreya Bold"/>
                <a:cs typeface="Alegreya Bold"/>
                <a:sym typeface="Alegreya Bold"/>
              </a:rPr>
              <a:t>HALLIG, SIERA</a:t>
            </a:r>
          </a:p>
          <a:p>
            <a:pPr algn="ctr">
              <a:lnSpc>
                <a:spcPts val="3780"/>
              </a:lnSpc>
              <a:spcBef>
                <a:spcPct val="0"/>
              </a:spcBef>
            </a:pPr>
            <a:r>
              <a:rPr lang="en-US" b="true" sz="2700" spc="1239">
                <a:solidFill>
                  <a:srgbClr val="FFFFFF"/>
                </a:solidFill>
                <a:latin typeface="Alegreya Bold"/>
                <a:ea typeface="Alegreya Bold"/>
                <a:cs typeface="Alegreya Bold"/>
                <a:sym typeface="Alegreya Bold"/>
              </a:rPr>
              <a:t>MACASAET, KATE ASHLEY</a:t>
            </a:r>
          </a:p>
          <a:p>
            <a:pPr algn="ctr">
              <a:lnSpc>
                <a:spcPts val="3780"/>
              </a:lnSpc>
              <a:spcBef>
                <a:spcPct val="0"/>
              </a:spcBef>
            </a:pPr>
            <a:r>
              <a:rPr lang="en-US" b="true" sz="2700" spc="1239">
                <a:solidFill>
                  <a:srgbClr val="FFFFFF"/>
                </a:solidFill>
                <a:latin typeface="Alegreya Bold"/>
                <a:ea typeface="Alegreya Bold"/>
                <a:cs typeface="Alegreya Bold"/>
                <a:sym typeface="Alegreya Bold"/>
              </a:rPr>
              <a:t>PLATA, GIANNAH FAITH</a:t>
            </a:r>
          </a:p>
          <a:p>
            <a:pPr algn="ctr">
              <a:lnSpc>
                <a:spcPts val="3780"/>
              </a:lnSpc>
              <a:spcBef>
                <a:spcPct val="0"/>
              </a:spcBef>
            </a:pPr>
            <a:r>
              <a:rPr lang="en-US" b="true" sz="2700" spc="1239">
                <a:solidFill>
                  <a:srgbClr val="FFFFFF"/>
                </a:solidFill>
                <a:latin typeface="Alegreya Bold"/>
                <a:ea typeface="Alegreya Bold"/>
                <a:cs typeface="Alegreya Bold"/>
                <a:sym typeface="Alegreya Bold"/>
              </a:rPr>
              <a:t>TORRES, TRACY</a:t>
            </a:r>
          </a:p>
        </p:txBody>
      </p:sp>
      <p:sp>
        <p:nvSpPr>
          <p:cNvPr name="TextBox 6" id="6"/>
          <p:cNvSpPr txBox="true"/>
          <p:nvPr/>
        </p:nvSpPr>
        <p:spPr>
          <a:xfrm rot="0">
            <a:off x="7189186" y="8935086"/>
            <a:ext cx="3909628" cy="323214"/>
          </a:xfrm>
          <a:prstGeom prst="rect">
            <a:avLst/>
          </a:prstGeom>
        </p:spPr>
        <p:txBody>
          <a:bodyPr anchor="t" rtlCol="false" tIns="0" lIns="0" bIns="0" rIns="0">
            <a:spAutoFit/>
          </a:bodyPr>
          <a:lstStyle/>
          <a:p>
            <a:pPr algn="ctr">
              <a:lnSpc>
                <a:spcPts val="2660"/>
              </a:lnSpc>
              <a:spcBef>
                <a:spcPct val="0"/>
              </a:spcBef>
            </a:pPr>
            <a:r>
              <a:rPr lang="en-US" sz="1900" spc="277">
                <a:solidFill>
                  <a:srgbClr val="FFFFFF"/>
                </a:solidFill>
                <a:latin typeface="Lato"/>
                <a:ea typeface="Lato"/>
                <a:cs typeface="Lato"/>
                <a:sym typeface="Lato"/>
              </a:rPr>
              <a:t>BSCS 3B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5897" y="923925"/>
            <a:ext cx="8555956" cy="903606"/>
          </a:xfrm>
          <a:prstGeom prst="rect">
            <a:avLst/>
          </a:prstGeom>
        </p:spPr>
        <p:txBody>
          <a:bodyPr anchor="t" rtlCol="false" tIns="0" lIns="0" bIns="0" rIns="0">
            <a:spAutoFit/>
          </a:bodyPr>
          <a:lstStyle/>
          <a:p>
            <a:pPr algn="l">
              <a:lnSpc>
                <a:spcPts val="7419"/>
              </a:lnSpc>
              <a:spcBef>
                <a:spcPct val="0"/>
              </a:spcBef>
            </a:pPr>
            <a:r>
              <a:rPr lang="en-US" sz="5299" b="true">
                <a:solidFill>
                  <a:srgbClr val="000000"/>
                </a:solidFill>
                <a:latin typeface="Alegreya Bold"/>
                <a:ea typeface="Alegreya Bold"/>
                <a:cs typeface="Alegreya Bold"/>
                <a:sym typeface="Alegreya Bold"/>
              </a:rPr>
              <a:t>Key Enhancements</a:t>
            </a:r>
          </a:p>
        </p:txBody>
      </p:sp>
      <p:sp>
        <p:nvSpPr>
          <p:cNvPr name="Freeform 3" id="3"/>
          <p:cNvSpPr/>
          <p:nvPr/>
        </p:nvSpPr>
        <p:spPr>
          <a:xfrm flipH="false" flipV="false" rot="0">
            <a:off x="10370846" y="0"/>
            <a:ext cx="7907484" cy="10287000"/>
          </a:xfrm>
          <a:custGeom>
            <a:avLst/>
            <a:gdLst/>
            <a:ahLst/>
            <a:cxnLst/>
            <a:rect r="r" b="b" t="t" l="l"/>
            <a:pathLst>
              <a:path h="10287000" w="7907484">
                <a:moveTo>
                  <a:pt x="0" y="0"/>
                </a:moveTo>
                <a:lnTo>
                  <a:pt x="7907483" y="0"/>
                </a:lnTo>
                <a:lnTo>
                  <a:pt x="7907483" y="10287000"/>
                </a:lnTo>
                <a:lnTo>
                  <a:pt x="0" y="10287000"/>
                </a:lnTo>
                <a:lnTo>
                  <a:pt x="0" y="0"/>
                </a:lnTo>
                <a:close/>
              </a:path>
            </a:pathLst>
          </a:custGeom>
          <a:blipFill>
            <a:blip r:embed="rId2"/>
            <a:stretch>
              <a:fillRect l="-47317" t="0" r="-47820" b="-12500"/>
            </a:stretch>
          </a:blipFill>
        </p:spPr>
      </p:sp>
      <p:sp>
        <p:nvSpPr>
          <p:cNvPr name="TextBox 4" id="4"/>
          <p:cNvSpPr txBox="true"/>
          <p:nvPr/>
        </p:nvSpPr>
        <p:spPr>
          <a:xfrm rot="0">
            <a:off x="588044" y="2302761"/>
            <a:ext cx="8555956" cy="6169025"/>
          </a:xfrm>
          <a:prstGeom prst="rect">
            <a:avLst/>
          </a:prstGeom>
        </p:spPr>
        <p:txBody>
          <a:bodyPr anchor="t" rtlCol="false" tIns="0" lIns="0" bIns="0" rIns="0">
            <a:spAutoFit/>
          </a:bodyPr>
          <a:lstStyle/>
          <a:p>
            <a:pPr algn="l">
              <a:lnSpc>
                <a:spcPts val="4900"/>
              </a:lnSpc>
            </a:pPr>
            <a:r>
              <a:rPr lang="en-US" sz="3500">
                <a:solidFill>
                  <a:srgbClr val="000000"/>
                </a:solidFill>
                <a:latin typeface="Alegreya"/>
                <a:ea typeface="Alegreya"/>
                <a:cs typeface="Alegreya"/>
                <a:sym typeface="Alegreya"/>
              </a:rPr>
              <a:t>ADMIN PAGE</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Default admin account (username and password)</a:t>
            </a:r>
          </a:p>
          <a:p>
            <a:pPr algn="l">
              <a:lnSpc>
                <a:spcPts val="4900"/>
              </a:lnSpc>
            </a:pPr>
            <a:r>
              <a:rPr lang="en-US" sz="3500">
                <a:solidFill>
                  <a:srgbClr val="000000"/>
                </a:solidFill>
                <a:latin typeface="Alegreya"/>
                <a:ea typeface="Alegreya"/>
                <a:cs typeface="Alegreya"/>
                <a:sym typeface="Alegreya"/>
              </a:rPr>
              <a:t> </a:t>
            </a:r>
          </a:p>
          <a:p>
            <a:pPr algn="l">
              <a:lnSpc>
                <a:spcPts val="4900"/>
              </a:lnSpc>
            </a:pPr>
            <a:r>
              <a:rPr lang="en-US" sz="3500">
                <a:solidFill>
                  <a:srgbClr val="000000"/>
                </a:solidFill>
                <a:latin typeface="Alegreya"/>
                <a:ea typeface="Alegreya"/>
                <a:cs typeface="Alegreya"/>
                <a:sym typeface="Alegreya"/>
              </a:rPr>
              <a:t>SETTINGS</a:t>
            </a:r>
          </a:p>
          <a:p>
            <a:pPr algn="l">
              <a:lnSpc>
                <a:spcPts val="4900"/>
              </a:lnSpc>
            </a:pPr>
            <a:r>
              <a:rPr lang="en-US" sz="3500">
                <a:solidFill>
                  <a:srgbClr val="000000"/>
                </a:solidFill>
                <a:latin typeface="Alegreya"/>
                <a:ea typeface="Alegreya"/>
                <a:cs typeface="Alegreya"/>
                <a:sym typeface="Alegreya"/>
              </a:rPr>
              <a:t>        - Implemented cottage settings and admin account</a:t>
            </a:r>
          </a:p>
          <a:p>
            <a:pPr algn="l">
              <a:lnSpc>
                <a:spcPts val="4900"/>
              </a:lnSpc>
            </a:pPr>
            <a:r>
              <a:rPr lang="en-US" sz="3500">
                <a:solidFill>
                  <a:srgbClr val="000000"/>
                </a:solidFill>
                <a:latin typeface="Alegreya"/>
                <a:ea typeface="Alegreya"/>
                <a:cs typeface="Alegreya"/>
                <a:sym typeface="Alegreya"/>
              </a:rPr>
              <a:t>         - Can edit the value or rates of the cottage</a:t>
            </a:r>
          </a:p>
          <a:p>
            <a:pPr algn="l">
              <a:lnSpc>
                <a:spcPts val="4900"/>
              </a:lnSpc>
            </a:pPr>
            <a:r>
              <a:rPr lang="en-US" sz="3500">
                <a:solidFill>
                  <a:srgbClr val="000000"/>
                </a:solidFill>
                <a:latin typeface="Alegreya"/>
                <a:ea typeface="Alegreya"/>
                <a:cs typeface="Alegreya"/>
                <a:sym typeface="Alegreya"/>
              </a:rPr>
              <a:t>          - Can update admin username and password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68518" r="0" b="-68518"/>
            </a:stretch>
          </a:blipFill>
        </p:spPr>
      </p:sp>
      <p:sp>
        <p:nvSpPr>
          <p:cNvPr name="TextBox 3" id="3"/>
          <p:cNvSpPr txBox="true"/>
          <p:nvPr/>
        </p:nvSpPr>
        <p:spPr>
          <a:xfrm rot="0">
            <a:off x="4785417" y="4576762"/>
            <a:ext cx="8717166" cy="1019176"/>
          </a:xfrm>
          <a:prstGeom prst="rect">
            <a:avLst/>
          </a:prstGeom>
        </p:spPr>
        <p:txBody>
          <a:bodyPr anchor="t" rtlCol="false" tIns="0" lIns="0" bIns="0" rIns="0">
            <a:spAutoFit/>
          </a:bodyPr>
          <a:lstStyle/>
          <a:p>
            <a:pPr algn="ctr">
              <a:lnSpc>
                <a:spcPts val="8399"/>
              </a:lnSpc>
              <a:spcBef>
                <a:spcPct val="0"/>
              </a:spcBef>
            </a:pPr>
            <a:r>
              <a:rPr lang="en-US" b="true" sz="5999">
                <a:solidFill>
                  <a:srgbClr val="FF7412"/>
                </a:solidFill>
                <a:latin typeface="Alegreya Bold"/>
                <a:ea typeface="Alegreya Bold"/>
                <a:cs typeface="Alegreya Bold"/>
                <a:sym typeface="Alegreya Bold"/>
              </a:rPr>
              <a:t>Screenshots of the System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01802"/>
        </a:solidFill>
      </p:bgPr>
    </p:bg>
    <p:spTree>
      <p:nvGrpSpPr>
        <p:cNvPr id="1" name=""/>
        <p:cNvGrpSpPr/>
        <p:nvPr/>
      </p:nvGrpSpPr>
      <p:grpSpPr>
        <a:xfrm>
          <a:off x="0" y="0"/>
          <a:ext cx="0" cy="0"/>
          <a:chOff x="0" y="0"/>
          <a:chExt cx="0" cy="0"/>
        </a:xfrm>
      </p:grpSpPr>
      <p:sp>
        <p:nvSpPr>
          <p:cNvPr name="Freeform 2" id="2"/>
          <p:cNvSpPr/>
          <p:nvPr/>
        </p:nvSpPr>
        <p:spPr>
          <a:xfrm flipH="false" flipV="false" rot="0">
            <a:off x="314212" y="221016"/>
            <a:ext cx="9376160" cy="4922484"/>
          </a:xfrm>
          <a:custGeom>
            <a:avLst/>
            <a:gdLst/>
            <a:ahLst/>
            <a:cxnLst/>
            <a:rect r="r" b="b" t="t" l="l"/>
            <a:pathLst>
              <a:path h="4922484" w="9376160">
                <a:moveTo>
                  <a:pt x="0" y="0"/>
                </a:moveTo>
                <a:lnTo>
                  <a:pt x="9376160" y="0"/>
                </a:lnTo>
                <a:lnTo>
                  <a:pt x="9376160" y="4922484"/>
                </a:lnTo>
                <a:lnTo>
                  <a:pt x="0" y="4922484"/>
                </a:lnTo>
                <a:lnTo>
                  <a:pt x="0" y="0"/>
                </a:lnTo>
                <a:close/>
              </a:path>
            </a:pathLst>
          </a:custGeom>
          <a:blipFill>
            <a:blip r:embed="rId2"/>
            <a:stretch>
              <a:fillRect l="0" t="0" r="0" b="0"/>
            </a:stretch>
          </a:blipFill>
        </p:spPr>
      </p:sp>
      <p:sp>
        <p:nvSpPr>
          <p:cNvPr name="Freeform 3" id="3"/>
          <p:cNvSpPr/>
          <p:nvPr/>
        </p:nvSpPr>
        <p:spPr>
          <a:xfrm flipH="false" flipV="false" rot="0">
            <a:off x="314212" y="5143500"/>
            <a:ext cx="9376160" cy="4910764"/>
          </a:xfrm>
          <a:custGeom>
            <a:avLst/>
            <a:gdLst/>
            <a:ahLst/>
            <a:cxnLst/>
            <a:rect r="r" b="b" t="t" l="l"/>
            <a:pathLst>
              <a:path h="4910764" w="9376160">
                <a:moveTo>
                  <a:pt x="0" y="0"/>
                </a:moveTo>
                <a:lnTo>
                  <a:pt x="9376160" y="0"/>
                </a:lnTo>
                <a:lnTo>
                  <a:pt x="9376160" y="4910764"/>
                </a:lnTo>
                <a:lnTo>
                  <a:pt x="0" y="4910764"/>
                </a:lnTo>
                <a:lnTo>
                  <a:pt x="0" y="0"/>
                </a:lnTo>
                <a:close/>
              </a:path>
            </a:pathLst>
          </a:custGeom>
          <a:blipFill>
            <a:blip r:embed="rId3"/>
            <a:stretch>
              <a:fillRect l="0" t="0" r="0" b="0"/>
            </a:stretch>
          </a:blipFill>
        </p:spPr>
      </p:sp>
      <p:sp>
        <p:nvSpPr>
          <p:cNvPr name="Freeform 4" id="4"/>
          <p:cNvSpPr/>
          <p:nvPr/>
        </p:nvSpPr>
        <p:spPr>
          <a:xfrm flipH="false" flipV="false" rot="0">
            <a:off x="8077482" y="2353830"/>
            <a:ext cx="9919721" cy="5245052"/>
          </a:xfrm>
          <a:custGeom>
            <a:avLst/>
            <a:gdLst/>
            <a:ahLst/>
            <a:cxnLst/>
            <a:rect r="r" b="b" t="t" l="l"/>
            <a:pathLst>
              <a:path h="5245052" w="9919721">
                <a:moveTo>
                  <a:pt x="0" y="0"/>
                </a:moveTo>
                <a:lnTo>
                  <a:pt x="9919721" y="0"/>
                </a:lnTo>
                <a:lnTo>
                  <a:pt x="9919721" y="5245052"/>
                </a:lnTo>
                <a:lnTo>
                  <a:pt x="0" y="5245052"/>
                </a:lnTo>
                <a:lnTo>
                  <a:pt x="0" y="0"/>
                </a:lnTo>
                <a:close/>
              </a:path>
            </a:pathLst>
          </a:custGeom>
          <a:blipFill>
            <a:blip r:embed="rId4"/>
            <a:stretch>
              <a:fillRect l="0" t="0" r="0" b="0"/>
            </a:stretch>
          </a:blipFill>
        </p:spPr>
      </p:sp>
      <p:sp>
        <p:nvSpPr>
          <p:cNvPr name="TextBox 5" id="5"/>
          <p:cNvSpPr txBox="true"/>
          <p:nvPr/>
        </p:nvSpPr>
        <p:spPr>
          <a:xfrm rot="0">
            <a:off x="12012338" y="7949182"/>
            <a:ext cx="4759577" cy="1598135"/>
          </a:xfrm>
          <a:prstGeom prst="rect">
            <a:avLst/>
          </a:prstGeom>
        </p:spPr>
        <p:txBody>
          <a:bodyPr anchor="t" rtlCol="false" tIns="0" lIns="0" bIns="0" rIns="0">
            <a:spAutoFit/>
          </a:bodyPr>
          <a:lstStyle/>
          <a:p>
            <a:pPr algn="ctr" marL="0" indent="0" lvl="0">
              <a:lnSpc>
                <a:spcPts val="6413"/>
              </a:lnSpc>
              <a:spcBef>
                <a:spcPct val="0"/>
              </a:spcBef>
            </a:pPr>
            <a:r>
              <a:rPr lang="en-US" b="true" sz="4581">
                <a:solidFill>
                  <a:srgbClr val="FF7412"/>
                </a:solidFill>
                <a:latin typeface="Alegreya Bold"/>
                <a:ea typeface="Alegreya Bold"/>
                <a:cs typeface="Alegreya Bold"/>
                <a:sym typeface="Alegreya Bold"/>
              </a:rPr>
              <a:t>Main Interface for Guest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01802"/>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1767539"/>
            <a:ext cx="11301259" cy="5975541"/>
          </a:xfrm>
          <a:custGeom>
            <a:avLst/>
            <a:gdLst/>
            <a:ahLst/>
            <a:cxnLst/>
            <a:rect r="r" b="b" t="t" l="l"/>
            <a:pathLst>
              <a:path h="5975541" w="11301259">
                <a:moveTo>
                  <a:pt x="0" y="0"/>
                </a:moveTo>
                <a:lnTo>
                  <a:pt x="11301258" y="0"/>
                </a:lnTo>
                <a:lnTo>
                  <a:pt x="11301258" y="5975541"/>
                </a:lnTo>
                <a:lnTo>
                  <a:pt x="0" y="5975541"/>
                </a:lnTo>
                <a:lnTo>
                  <a:pt x="0" y="0"/>
                </a:lnTo>
                <a:close/>
              </a:path>
            </a:pathLst>
          </a:custGeom>
          <a:blipFill>
            <a:blip r:embed="rId2"/>
            <a:stretch>
              <a:fillRect l="0" t="0" r="0" b="0"/>
            </a:stretch>
          </a:blipFill>
        </p:spPr>
      </p:sp>
      <p:sp>
        <p:nvSpPr>
          <p:cNvPr name="TextBox 3" id="3"/>
          <p:cNvSpPr txBox="true"/>
          <p:nvPr/>
        </p:nvSpPr>
        <p:spPr>
          <a:xfrm rot="0">
            <a:off x="5797895" y="8469790"/>
            <a:ext cx="6692210" cy="788510"/>
          </a:xfrm>
          <a:prstGeom prst="rect">
            <a:avLst/>
          </a:prstGeom>
        </p:spPr>
        <p:txBody>
          <a:bodyPr anchor="t" rtlCol="false" tIns="0" lIns="0" bIns="0" rIns="0">
            <a:spAutoFit/>
          </a:bodyPr>
          <a:lstStyle/>
          <a:p>
            <a:pPr algn="ctr" marL="0" indent="0" lvl="0">
              <a:lnSpc>
                <a:spcPts val="6413"/>
              </a:lnSpc>
              <a:spcBef>
                <a:spcPct val="0"/>
              </a:spcBef>
            </a:pPr>
            <a:r>
              <a:rPr lang="en-US" b="true" sz="4581">
                <a:solidFill>
                  <a:srgbClr val="FF7412"/>
                </a:solidFill>
                <a:latin typeface="Alegreya Bold"/>
                <a:ea typeface="Alegreya Bold"/>
                <a:cs typeface="Alegreya Bold"/>
                <a:sym typeface="Alegreya Bold"/>
              </a:rPr>
              <a:t>Make Reservation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01802"/>
        </a:solidFill>
      </p:bgPr>
    </p:bg>
    <p:spTree>
      <p:nvGrpSpPr>
        <p:cNvPr id="1" name=""/>
        <p:cNvGrpSpPr/>
        <p:nvPr/>
      </p:nvGrpSpPr>
      <p:grpSpPr>
        <a:xfrm>
          <a:off x="0" y="0"/>
          <a:ext cx="0" cy="0"/>
          <a:chOff x="0" y="0"/>
          <a:chExt cx="0" cy="0"/>
        </a:xfrm>
      </p:grpSpPr>
      <p:sp>
        <p:nvSpPr>
          <p:cNvPr name="Freeform 2" id="2"/>
          <p:cNvSpPr/>
          <p:nvPr/>
        </p:nvSpPr>
        <p:spPr>
          <a:xfrm flipH="false" flipV="false" rot="0">
            <a:off x="3237832" y="1581184"/>
            <a:ext cx="11812336" cy="6186711"/>
          </a:xfrm>
          <a:custGeom>
            <a:avLst/>
            <a:gdLst/>
            <a:ahLst/>
            <a:cxnLst/>
            <a:rect r="r" b="b" t="t" l="l"/>
            <a:pathLst>
              <a:path h="6186711" w="11812336">
                <a:moveTo>
                  <a:pt x="0" y="0"/>
                </a:moveTo>
                <a:lnTo>
                  <a:pt x="11812336" y="0"/>
                </a:lnTo>
                <a:lnTo>
                  <a:pt x="11812336" y="6186711"/>
                </a:lnTo>
                <a:lnTo>
                  <a:pt x="0" y="6186711"/>
                </a:lnTo>
                <a:lnTo>
                  <a:pt x="0" y="0"/>
                </a:lnTo>
                <a:close/>
              </a:path>
            </a:pathLst>
          </a:custGeom>
          <a:blipFill>
            <a:blip r:embed="rId2"/>
            <a:stretch>
              <a:fillRect l="0" t="0" r="0" b="0"/>
            </a:stretch>
          </a:blipFill>
        </p:spPr>
      </p:sp>
      <p:sp>
        <p:nvSpPr>
          <p:cNvPr name="TextBox 3" id="3"/>
          <p:cNvSpPr txBox="true"/>
          <p:nvPr/>
        </p:nvSpPr>
        <p:spPr>
          <a:xfrm rot="0">
            <a:off x="5797895" y="8469790"/>
            <a:ext cx="6692210" cy="788510"/>
          </a:xfrm>
          <a:prstGeom prst="rect">
            <a:avLst/>
          </a:prstGeom>
        </p:spPr>
        <p:txBody>
          <a:bodyPr anchor="t" rtlCol="false" tIns="0" lIns="0" bIns="0" rIns="0">
            <a:spAutoFit/>
          </a:bodyPr>
          <a:lstStyle/>
          <a:p>
            <a:pPr algn="ctr" marL="0" indent="0" lvl="0">
              <a:lnSpc>
                <a:spcPts val="6413"/>
              </a:lnSpc>
              <a:spcBef>
                <a:spcPct val="0"/>
              </a:spcBef>
            </a:pPr>
            <a:r>
              <a:rPr lang="en-US" b="true" sz="4581">
                <a:solidFill>
                  <a:srgbClr val="FF7412"/>
                </a:solidFill>
                <a:latin typeface="Alegreya Bold"/>
                <a:ea typeface="Alegreya Bold"/>
                <a:cs typeface="Alegreya Bold"/>
                <a:sym typeface="Alegreya Bold"/>
              </a:rPr>
              <a:t>View Reservation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01802"/>
        </a:solidFill>
      </p:bgPr>
    </p:bg>
    <p:spTree>
      <p:nvGrpSpPr>
        <p:cNvPr id="1" name=""/>
        <p:cNvGrpSpPr/>
        <p:nvPr/>
      </p:nvGrpSpPr>
      <p:grpSpPr>
        <a:xfrm>
          <a:off x="0" y="0"/>
          <a:ext cx="0" cy="0"/>
          <a:chOff x="0" y="0"/>
          <a:chExt cx="0" cy="0"/>
        </a:xfrm>
      </p:grpSpPr>
      <p:sp>
        <p:nvSpPr>
          <p:cNvPr name="Freeform 2" id="2"/>
          <p:cNvSpPr/>
          <p:nvPr/>
        </p:nvSpPr>
        <p:spPr>
          <a:xfrm flipH="false" flipV="false" rot="0">
            <a:off x="3193853" y="1558150"/>
            <a:ext cx="11900294" cy="6232779"/>
          </a:xfrm>
          <a:custGeom>
            <a:avLst/>
            <a:gdLst/>
            <a:ahLst/>
            <a:cxnLst/>
            <a:rect r="r" b="b" t="t" l="l"/>
            <a:pathLst>
              <a:path h="6232779" w="11900294">
                <a:moveTo>
                  <a:pt x="0" y="0"/>
                </a:moveTo>
                <a:lnTo>
                  <a:pt x="11900294" y="0"/>
                </a:lnTo>
                <a:lnTo>
                  <a:pt x="11900294" y="6232779"/>
                </a:lnTo>
                <a:lnTo>
                  <a:pt x="0" y="6232779"/>
                </a:lnTo>
                <a:lnTo>
                  <a:pt x="0" y="0"/>
                </a:lnTo>
                <a:close/>
              </a:path>
            </a:pathLst>
          </a:custGeom>
          <a:blipFill>
            <a:blip r:embed="rId2"/>
            <a:stretch>
              <a:fillRect l="0" t="0" r="0" b="0"/>
            </a:stretch>
          </a:blipFill>
        </p:spPr>
      </p:sp>
      <p:sp>
        <p:nvSpPr>
          <p:cNvPr name="TextBox 3" id="3"/>
          <p:cNvSpPr txBox="true"/>
          <p:nvPr/>
        </p:nvSpPr>
        <p:spPr>
          <a:xfrm rot="0">
            <a:off x="5797895" y="8469790"/>
            <a:ext cx="6692210" cy="788510"/>
          </a:xfrm>
          <a:prstGeom prst="rect">
            <a:avLst/>
          </a:prstGeom>
        </p:spPr>
        <p:txBody>
          <a:bodyPr anchor="t" rtlCol="false" tIns="0" lIns="0" bIns="0" rIns="0">
            <a:spAutoFit/>
          </a:bodyPr>
          <a:lstStyle/>
          <a:p>
            <a:pPr algn="ctr" marL="0" indent="0" lvl="0">
              <a:lnSpc>
                <a:spcPts val="6413"/>
              </a:lnSpc>
              <a:spcBef>
                <a:spcPct val="0"/>
              </a:spcBef>
            </a:pPr>
            <a:r>
              <a:rPr lang="en-US" b="true" sz="4581">
                <a:solidFill>
                  <a:srgbClr val="FF7412"/>
                </a:solidFill>
                <a:latin typeface="Alegreya Bold"/>
                <a:ea typeface="Alegreya Bold"/>
                <a:cs typeface="Alegreya Bold"/>
                <a:sym typeface="Alegreya Bold"/>
              </a:rPr>
              <a:t>Login Page for Customer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01802"/>
        </a:solidFill>
      </p:bgPr>
    </p:bg>
    <p:spTree>
      <p:nvGrpSpPr>
        <p:cNvPr id="1" name=""/>
        <p:cNvGrpSpPr/>
        <p:nvPr/>
      </p:nvGrpSpPr>
      <p:grpSpPr>
        <a:xfrm>
          <a:off x="0" y="0"/>
          <a:ext cx="0" cy="0"/>
          <a:chOff x="0" y="0"/>
          <a:chExt cx="0" cy="0"/>
        </a:xfrm>
      </p:grpSpPr>
      <p:sp>
        <p:nvSpPr>
          <p:cNvPr name="Freeform 2" id="2"/>
          <p:cNvSpPr/>
          <p:nvPr/>
        </p:nvSpPr>
        <p:spPr>
          <a:xfrm flipH="false" flipV="false" rot="0">
            <a:off x="3149412" y="1487978"/>
            <a:ext cx="11989176" cy="6279331"/>
          </a:xfrm>
          <a:custGeom>
            <a:avLst/>
            <a:gdLst/>
            <a:ahLst/>
            <a:cxnLst/>
            <a:rect r="r" b="b" t="t" l="l"/>
            <a:pathLst>
              <a:path h="6279331" w="11989176">
                <a:moveTo>
                  <a:pt x="0" y="0"/>
                </a:moveTo>
                <a:lnTo>
                  <a:pt x="11989176" y="0"/>
                </a:lnTo>
                <a:lnTo>
                  <a:pt x="11989176" y="6279331"/>
                </a:lnTo>
                <a:lnTo>
                  <a:pt x="0" y="6279331"/>
                </a:lnTo>
                <a:lnTo>
                  <a:pt x="0" y="0"/>
                </a:lnTo>
                <a:close/>
              </a:path>
            </a:pathLst>
          </a:custGeom>
          <a:blipFill>
            <a:blip r:embed="rId2"/>
            <a:stretch>
              <a:fillRect l="0" t="0" r="0" b="0"/>
            </a:stretch>
          </a:blipFill>
        </p:spPr>
      </p:sp>
      <p:sp>
        <p:nvSpPr>
          <p:cNvPr name="TextBox 3" id="3"/>
          <p:cNvSpPr txBox="true"/>
          <p:nvPr/>
        </p:nvSpPr>
        <p:spPr>
          <a:xfrm rot="0">
            <a:off x="5166073" y="8469790"/>
            <a:ext cx="7955854" cy="788510"/>
          </a:xfrm>
          <a:prstGeom prst="rect">
            <a:avLst/>
          </a:prstGeom>
        </p:spPr>
        <p:txBody>
          <a:bodyPr anchor="t" rtlCol="false" tIns="0" lIns="0" bIns="0" rIns="0">
            <a:spAutoFit/>
          </a:bodyPr>
          <a:lstStyle/>
          <a:p>
            <a:pPr algn="ctr" marL="0" indent="0" lvl="0">
              <a:lnSpc>
                <a:spcPts val="6413"/>
              </a:lnSpc>
              <a:spcBef>
                <a:spcPct val="0"/>
              </a:spcBef>
            </a:pPr>
            <a:r>
              <a:rPr lang="en-US" b="true" sz="4581">
                <a:solidFill>
                  <a:srgbClr val="FF7412"/>
                </a:solidFill>
                <a:latin typeface="Alegreya Bold"/>
                <a:ea typeface="Alegreya Bold"/>
                <a:cs typeface="Alegreya Bold"/>
                <a:sym typeface="Alegreya Bold"/>
              </a:rPr>
              <a:t>Register Page for New Customer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01802"/>
        </a:solidFill>
      </p:bgPr>
    </p:bg>
    <p:spTree>
      <p:nvGrpSpPr>
        <p:cNvPr id="1" name=""/>
        <p:cNvGrpSpPr/>
        <p:nvPr/>
      </p:nvGrpSpPr>
      <p:grpSpPr>
        <a:xfrm>
          <a:off x="0" y="0"/>
          <a:ext cx="0" cy="0"/>
          <a:chOff x="0" y="0"/>
          <a:chExt cx="0" cy="0"/>
        </a:xfrm>
      </p:grpSpPr>
      <p:sp>
        <p:nvSpPr>
          <p:cNvPr name="Freeform 2" id="2"/>
          <p:cNvSpPr/>
          <p:nvPr/>
        </p:nvSpPr>
        <p:spPr>
          <a:xfrm flipH="false" flipV="false" rot="0">
            <a:off x="3020224" y="1480542"/>
            <a:ext cx="12247551" cy="6414655"/>
          </a:xfrm>
          <a:custGeom>
            <a:avLst/>
            <a:gdLst/>
            <a:ahLst/>
            <a:cxnLst/>
            <a:rect r="r" b="b" t="t" l="l"/>
            <a:pathLst>
              <a:path h="6414655" w="12247551">
                <a:moveTo>
                  <a:pt x="0" y="0"/>
                </a:moveTo>
                <a:lnTo>
                  <a:pt x="12247552" y="0"/>
                </a:lnTo>
                <a:lnTo>
                  <a:pt x="12247552" y="6414655"/>
                </a:lnTo>
                <a:lnTo>
                  <a:pt x="0" y="6414655"/>
                </a:lnTo>
                <a:lnTo>
                  <a:pt x="0" y="0"/>
                </a:lnTo>
                <a:close/>
              </a:path>
            </a:pathLst>
          </a:custGeom>
          <a:blipFill>
            <a:blip r:embed="rId2"/>
            <a:stretch>
              <a:fillRect l="0" t="0" r="0" b="0"/>
            </a:stretch>
          </a:blipFill>
        </p:spPr>
      </p:sp>
      <p:sp>
        <p:nvSpPr>
          <p:cNvPr name="TextBox 3" id="3"/>
          <p:cNvSpPr txBox="true"/>
          <p:nvPr/>
        </p:nvSpPr>
        <p:spPr>
          <a:xfrm rot="0">
            <a:off x="5797895" y="8469790"/>
            <a:ext cx="6692210" cy="788510"/>
          </a:xfrm>
          <a:prstGeom prst="rect">
            <a:avLst/>
          </a:prstGeom>
        </p:spPr>
        <p:txBody>
          <a:bodyPr anchor="t" rtlCol="false" tIns="0" lIns="0" bIns="0" rIns="0">
            <a:spAutoFit/>
          </a:bodyPr>
          <a:lstStyle/>
          <a:p>
            <a:pPr algn="ctr" marL="0" indent="0" lvl="0">
              <a:lnSpc>
                <a:spcPts val="6413"/>
              </a:lnSpc>
              <a:spcBef>
                <a:spcPct val="0"/>
              </a:spcBef>
            </a:pPr>
            <a:r>
              <a:rPr lang="en-US" b="true" sz="4581">
                <a:solidFill>
                  <a:srgbClr val="FF7412"/>
                </a:solidFill>
                <a:latin typeface="Alegreya Bold"/>
                <a:ea typeface="Alegreya Bold"/>
                <a:cs typeface="Alegreya Bold"/>
                <a:sym typeface="Alegreya Bold"/>
              </a:rPr>
              <a:t>Admin Login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01802"/>
        </a:solidFill>
      </p:bgPr>
    </p:bg>
    <p:spTree>
      <p:nvGrpSpPr>
        <p:cNvPr id="1" name=""/>
        <p:cNvGrpSpPr/>
        <p:nvPr/>
      </p:nvGrpSpPr>
      <p:grpSpPr>
        <a:xfrm>
          <a:off x="0" y="0"/>
          <a:ext cx="0" cy="0"/>
          <a:chOff x="0" y="0"/>
          <a:chExt cx="0" cy="0"/>
        </a:xfrm>
      </p:grpSpPr>
      <p:sp>
        <p:nvSpPr>
          <p:cNvPr name="Freeform 2" id="2"/>
          <p:cNvSpPr/>
          <p:nvPr/>
        </p:nvSpPr>
        <p:spPr>
          <a:xfrm flipH="false" flipV="false" rot="0">
            <a:off x="2888963" y="1476025"/>
            <a:ext cx="12510074" cy="6458325"/>
          </a:xfrm>
          <a:custGeom>
            <a:avLst/>
            <a:gdLst/>
            <a:ahLst/>
            <a:cxnLst/>
            <a:rect r="r" b="b" t="t" l="l"/>
            <a:pathLst>
              <a:path h="6458325" w="12510074">
                <a:moveTo>
                  <a:pt x="0" y="0"/>
                </a:moveTo>
                <a:lnTo>
                  <a:pt x="12510074" y="0"/>
                </a:lnTo>
                <a:lnTo>
                  <a:pt x="12510074" y="6458326"/>
                </a:lnTo>
                <a:lnTo>
                  <a:pt x="0" y="6458326"/>
                </a:lnTo>
                <a:lnTo>
                  <a:pt x="0" y="0"/>
                </a:lnTo>
                <a:close/>
              </a:path>
            </a:pathLst>
          </a:custGeom>
          <a:blipFill>
            <a:blip r:embed="rId2"/>
            <a:stretch>
              <a:fillRect l="0" t="0" r="0" b="0"/>
            </a:stretch>
          </a:blipFill>
        </p:spPr>
      </p:sp>
      <p:sp>
        <p:nvSpPr>
          <p:cNvPr name="TextBox 3" id="3"/>
          <p:cNvSpPr txBox="true"/>
          <p:nvPr/>
        </p:nvSpPr>
        <p:spPr>
          <a:xfrm rot="0">
            <a:off x="5797895" y="8469790"/>
            <a:ext cx="6692210" cy="788510"/>
          </a:xfrm>
          <a:prstGeom prst="rect">
            <a:avLst/>
          </a:prstGeom>
        </p:spPr>
        <p:txBody>
          <a:bodyPr anchor="t" rtlCol="false" tIns="0" lIns="0" bIns="0" rIns="0">
            <a:spAutoFit/>
          </a:bodyPr>
          <a:lstStyle/>
          <a:p>
            <a:pPr algn="ctr" marL="0" indent="0" lvl="0">
              <a:lnSpc>
                <a:spcPts val="6413"/>
              </a:lnSpc>
              <a:spcBef>
                <a:spcPct val="0"/>
              </a:spcBef>
            </a:pPr>
            <a:r>
              <a:rPr lang="en-US" b="true" sz="4581">
                <a:solidFill>
                  <a:srgbClr val="FF7412"/>
                </a:solidFill>
                <a:latin typeface="Alegreya Bold"/>
                <a:ea typeface="Alegreya Bold"/>
                <a:cs typeface="Alegreya Bold"/>
                <a:sym typeface="Alegreya Bold"/>
              </a:rPr>
              <a:t>Admin Dashboard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01802"/>
        </a:solidFill>
      </p:bgPr>
    </p:bg>
    <p:spTree>
      <p:nvGrpSpPr>
        <p:cNvPr id="1" name=""/>
        <p:cNvGrpSpPr/>
        <p:nvPr/>
      </p:nvGrpSpPr>
      <p:grpSpPr>
        <a:xfrm>
          <a:off x="0" y="0"/>
          <a:ext cx="0" cy="0"/>
          <a:chOff x="0" y="0"/>
          <a:chExt cx="0" cy="0"/>
        </a:xfrm>
      </p:grpSpPr>
      <p:sp>
        <p:nvSpPr>
          <p:cNvPr name="Freeform 2" id="2"/>
          <p:cNvSpPr/>
          <p:nvPr/>
        </p:nvSpPr>
        <p:spPr>
          <a:xfrm flipH="false" flipV="false" rot="0">
            <a:off x="307412" y="295152"/>
            <a:ext cx="8226390" cy="4308572"/>
          </a:xfrm>
          <a:custGeom>
            <a:avLst/>
            <a:gdLst/>
            <a:ahLst/>
            <a:cxnLst/>
            <a:rect r="r" b="b" t="t" l="l"/>
            <a:pathLst>
              <a:path h="4308572" w="8226390">
                <a:moveTo>
                  <a:pt x="0" y="0"/>
                </a:moveTo>
                <a:lnTo>
                  <a:pt x="8226389" y="0"/>
                </a:lnTo>
                <a:lnTo>
                  <a:pt x="8226389" y="4308571"/>
                </a:lnTo>
                <a:lnTo>
                  <a:pt x="0" y="4308571"/>
                </a:lnTo>
                <a:lnTo>
                  <a:pt x="0" y="0"/>
                </a:lnTo>
                <a:close/>
              </a:path>
            </a:pathLst>
          </a:custGeom>
          <a:blipFill>
            <a:blip r:embed="rId2"/>
            <a:stretch>
              <a:fillRect l="0" t="0" r="0" b="0"/>
            </a:stretch>
          </a:blipFill>
        </p:spPr>
      </p:sp>
      <p:sp>
        <p:nvSpPr>
          <p:cNvPr name="Freeform 3" id="3"/>
          <p:cNvSpPr/>
          <p:nvPr/>
        </p:nvSpPr>
        <p:spPr>
          <a:xfrm flipH="false" flipV="false" rot="0">
            <a:off x="9800985" y="353335"/>
            <a:ext cx="8115300" cy="4250388"/>
          </a:xfrm>
          <a:custGeom>
            <a:avLst/>
            <a:gdLst/>
            <a:ahLst/>
            <a:cxnLst/>
            <a:rect r="r" b="b" t="t" l="l"/>
            <a:pathLst>
              <a:path h="4250388" w="8115300">
                <a:moveTo>
                  <a:pt x="0" y="0"/>
                </a:moveTo>
                <a:lnTo>
                  <a:pt x="8115300" y="0"/>
                </a:lnTo>
                <a:lnTo>
                  <a:pt x="8115300" y="4250388"/>
                </a:lnTo>
                <a:lnTo>
                  <a:pt x="0" y="4250388"/>
                </a:lnTo>
                <a:lnTo>
                  <a:pt x="0" y="0"/>
                </a:lnTo>
                <a:close/>
              </a:path>
            </a:pathLst>
          </a:custGeom>
          <a:blipFill>
            <a:blip r:embed="rId3"/>
            <a:stretch>
              <a:fillRect l="0" t="0" r="0" b="0"/>
            </a:stretch>
          </a:blipFill>
        </p:spPr>
      </p:sp>
      <p:sp>
        <p:nvSpPr>
          <p:cNvPr name="Freeform 4" id="4"/>
          <p:cNvSpPr/>
          <p:nvPr/>
        </p:nvSpPr>
        <p:spPr>
          <a:xfrm flipH="false" flipV="false" rot="0">
            <a:off x="1995313" y="4930680"/>
            <a:ext cx="8302389" cy="4327620"/>
          </a:xfrm>
          <a:custGeom>
            <a:avLst/>
            <a:gdLst/>
            <a:ahLst/>
            <a:cxnLst/>
            <a:rect r="r" b="b" t="t" l="l"/>
            <a:pathLst>
              <a:path h="4327620" w="8302389">
                <a:moveTo>
                  <a:pt x="0" y="0"/>
                </a:moveTo>
                <a:lnTo>
                  <a:pt x="8302389" y="0"/>
                </a:lnTo>
                <a:lnTo>
                  <a:pt x="8302389" y="4327620"/>
                </a:lnTo>
                <a:lnTo>
                  <a:pt x="0" y="4327620"/>
                </a:lnTo>
                <a:lnTo>
                  <a:pt x="0" y="0"/>
                </a:lnTo>
                <a:close/>
              </a:path>
            </a:pathLst>
          </a:custGeom>
          <a:blipFill>
            <a:blip r:embed="rId4"/>
            <a:stretch>
              <a:fillRect l="0" t="0" r="0" b="0"/>
            </a:stretch>
          </a:blipFill>
        </p:spPr>
      </p:sp>
      <p:sp>
        <p:nvSpPr>
          <p:cNvPr name="TextBox 5" id="5"/>
          <p:cNvSpPr txBox="true"/>
          <p:nvPr/>
        </p:nvSpPr>
        <p:spPr>
          <a:xfrm rot="0">
            <a:off x="10567090" y="7276612"/>
            <a:ext cx="6692210" cy="788510"/>
          </a:xfrm>
          <a:prstGeom prst="rect">
            <a:avLst/>
          </a:prstGeom>
        </p:spPr>
        <p:txBody>
          <a:bodyPr anchor="t" rtlCol="false" tIns="0" lIns="0" bIns="0" rIns="0">
            <a:spAutoFit/>
          </a:bodyPr>
          <a:lstStyle/>
          <a:p>
            <a:pPr algn="ctr" marL="0" indent="0" lvl="0">
              <a:lnSpc>
                <a:spcPts val="6413"/>
              </a:lnSpc>
              <a:spcBef>
                <a:spcPct val="0"/>
              </a:spcBef>
            </a:pPr>
            <a:r>
              <a:rPr lang="en-US" b="true" sz="4581">
                <a:solidFill>
                  <a:srgbClr val="FF7412"/>
                </a:solidFill>
                <a:latin typeface="Alegreya Bold"/>
                <a:ea typeface="Alegreya Bold"/>
                <a:cs typeface="Alegreya Bold"/>
                <a:sym typeface="Alegreya Bold"/>
              </a:rPr>
              <a:t>Sidebar Tabs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68518" r="0" b="-68518"/>
            </a:stretch>
          </a:blipFill>
        </p:spPr>
      </p:sp>
      <p:sp>
        <p:nvSpPr>
          <p:cNvPr name="TextBox 3" id="3"/>
          <p:cNvSpPr txBox="true"/>
          <p:nvPr/>
        </p:nvSpPr>
        <p:spPr>
          <a:xfrm rot="0">
            <a:off x="4407455" y="4576762"/>
            <a:ext cx="9473089" cy="1019176"/>
          </a:xfrm>
          <a:prstGeom prst="rect">
            <a:avLst/>
          </a:prstGeom>
        </p:spPr>
        <p:txBody>
          <a:bodyPr anchor="t" rtlCol="false" tIns="0" lIns="0" bIns="0" rIns="0">
            <a:spAutoFit/>
          </a:bodyPr>
          <a:lstStyle/>
          <a:p>
            <a:pPr algn="ctr">
              <a:lnSpc>
                <a:spcPts val="8399"/>
              </a:lnSpc>
              <a:spcBef>
                <a:spcPct val="0"/>
              </a:spcBef>
            </a:pPr>
            <a:r>
              <a:rPr lang="en-US" b="true" sz="5999">
                <a:solidFill>
                  <a:srgbClr val="FF7412"/>
                </a:solidFill>
                <a:latin typeface="Alegreya Bold"/>
                <a:ea typeface="Alegreya Bold"/>
                <a:cs typeface="Alegreya Bold"/>
                <a:sym typeface="Alegreya Bold"/>
              </a:rPr>
              <a:t>Background and Initial Scope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68518" r="0" b="-68518"/>
            </a:stretch>
          </a:blipFill>
        </p:spPr>
      </p:sp>
      <p:sp>
        <p:nvSpPr>
          <p:cNvPr name="TextBox 3" id="3"/>
          <p:cNvSpPr txBox="true"/>
          <p:nvPr/>
        </p:nvSpPr>
        <p:spPr>
          <a:xfrm rot="0">
            <a:off x="4785417" y="4576762"/>
            <a:ext cx="8717166" cy="1019176"/>
          </a:xfrm>
          <a:prstGeom prst="rect">
            <a:avLst/>
          </a:prstGeom>
        </p:spPr>
        <p:txBody>
          <a:bodyPr anchor="t" rtlCol="false" tIns="0" lIns="0" bIns="0" rIns="0">
            <a:spAutoFit/>
          </a:bodyPr>
          <a:lstStyle/>
          <a:p>
            <a:pPr algn="ctr">
              <a:lnSpc>
                <a:spcPts val="8399"/>
              </a:lnSpc>
              <a:spcBef>
                <a:spcPct val="0"/>
              </a:spcBef>
            </a:pPr>
            <a:r>
              <a:rPr lang="en-US" b="true" sz="5999">
                <a:solidFill>
                  <a:srgbClr val="FF7412"/>
                </a:solidFill>
                <a:latin typeface="Alegreya Bold"/>
                <a:ea typeface="Alegreya Bold"/>
                <a:cs typeface="Alegreya Bold"/>
                <a:sym typeface="Alegreya Bold"/>
              </a:rPr>
              <a:t>Lessons Learned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5897" y="923925"/>
            <a:ext cx="8555956" cy="903606"/>
          </a:xfrm>
          <a:prstGeom prst="rect">
            <a:avLst/>
          </a:prstGeom>
        </p:spPr>
        <p:txBody>
          <a:bodyPr anchor="t" rtlCol="false" tIns="0" lIns="0" bIns="0" rIns="0">
            <a:spAutoFit/>
          </a:bodyPr>
          <a:lstStyle/>
          <a:p>
            <a:pPr algn="l">
              <a:lnSpc>
                <a:spcPts val="7419"/>
              </a:lnSpc>
              <a:spcBef>
                <a:spcPct val="0"/>
              </a:spcBef>
            </a:pPr>
            <a:r>
              <a:rPr lang="en-US" sz="5299" b="true">
                <a:solidFill>
                  <a:srgbClr val="000000"/>
                </a:solidFill>
                <a:latin typeface="Alegreya Bold"/>
                <a:ea typeface="Alegreya Bold"/>
                <a:cs typeface="Alegreya Bold"/>
                <a:sym typeface="Alegreya Bold"/>
              </a:rPr>
              <a:t>Conclusion</a:t>
            </a:r>
          </a:p>
        </p:txBody>
      </p:sp>
      <p:sp>
        <p:nvSpPr>
          <p:cNvPr name="TextBox 3" id="3"/>
          <p:cNvSpPr txBox="true"/>
          <p:nvPr/>
        </p:nvSpPr>
        <p:spPr>
          <a:xfrm rot="0">
            <a:off x="1225897" y="1992553"/>
            <a:ext cx="8868723" cy="7875240"/>
          </a:xfrm>
          <a:prstGeom prst="rect">
            <a:avLst/>
          </a:prstGeom>
        </p:spPr>
        <p:txBody>
          <a:bodyPr anchor="t" rtlCol="false" tIns="0" lIns="0" bIns="0" rIns="0">
            <a:spAutoFit/>
          </a:bodyPr>
          <a:lstStyle/>
          <a:p>
            <a:pPr algn="l">
              <a:lnSpc>
                <a:spcPts val="4837"/>
              </a:lnSpc>
            </a:pPr>
            <a:r>
              <a:rPr lang="en-US" sz="2643">
                <a:solidFill>
                  <a:srgbClr val="000000"/>
                </a:solidFill>
                <a:latin typeface="Lato"/>
                <a:ea typeface="Lato"/>
                <a:cs typeface="Lato"/>
                <a:sym typeface="Lato"/>
              </a:rPr>
              <a:t>One of the biggest things we learned was the importance of user feedback. By listening to what customers and staff needed, we were able to make changes that really improved how the system worked. We also saw how limiting a manual system can be—long lines and double bookings were common before, and switching to an online system made everything more organized and easier to manage. Another lesson was that simple design is better. Users appreciated a clean layout and easy navigation more than advanced features. Lastly, we realized that updating a system is an ongoing process. Just because it works now doesn’t mean it can’t be better later, so it’s important to keep improving based on new problems and user suggestions.</a:t>
            </a:r>
          </a:p>
        </p:txBody>
      </p:sp>
      <p:sp>
        <p:nvSpPr>
          <p:cNvPr name="Freeform 4" id="4"/>
          <p:cNvSpPr/>
          <p:nvPr/>
        </p:nvSpPr>
        <p:spPr>
          <a:xfrm flipH="false" flipV="false" rot="0">
            <a:off x="10370846" y="0"/>
            <a:ext cx="7907484" cy="10287000"/>
          </a:xfrm>
          <a:custGeom>
            <a:avLst/>
            <a:gdLst/>
            <a:ahLst/>
            <a:cxnLst/>
            <a:rect r="r" b="b" t="t" l="l"/>
            <a:pathLst>
              <a:path h="10287000" w="7907484">
                <a:moveTo>
                  <a:pt x="0" y="0"/>
                </a:moveTo>
                <a:lnTo>
                  <a:pt x="7907483" y="0"/>
                </a:lnTo>
                <a:lnTo>
                  <a:pt x="7907483" y="10287000"/>
                </a:lnTo>
                <a:lnTo>
                  <a:pt x="0" y="10287000"/>
                </a:lnTo>
                <a:lnTo>
                  <a:pt x="0" y="0"/>
                </a:lnTo>
                <a:close/>
              </a:path>
            </a:pathLst>
          </a:custGeom>
          <a:blipFill>
            <a:blip r:embed="rId2"/>
            <a:stretch>
              <a:fillRect l="-47317" t="0" r="-47820" b="-1250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77593" y="5600315"/>
            <a:ext cx="365697" cy="365697"/>
          </a:xfrm>
          <a:custGeom>
            <a:avLst/>
            <a:gdLst/>
            <a:ahLst/>
            <a:cxnLst/>
            <a:rect r="r" b="b" t="t" l="l"/>
            <a:pathLst>
              <a:path h="365697" w="365697">
                <a:moveTo>
                  <a:pt x="0" y="0"/>
                </a:moveTo>
                <a:lnTo>
                  <a:pt x="365697" y="0"/>
                </a:lnTo>
                <a:lnTo>
                  <a:pt x="365697" y="365697"/>
                </a:lnTo>
                <a:lnTo>
                  <a:pt x="0" y="365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alphaModFix amt="40000"/>
            </a:blip>
            <a:stretch>
              <a:fillRect l="0" t="-68518" r="0" b="-68518"/>
            </a:stretch>
          </a:blipFill>
        </p:spPr>
      </p:sp>
      <p:sp>
        <p:nvSpPr>
          <p:cNvPr name="TextBox 4" id="4"/>
          <p:cNvSpPr txBox="true"/>
          <p:nvPr/>
        </p:nvSpPr>
        <p:spPr>
          <a:xfrm rot="0">
            <a:off x="3287213" y="3705225"/>
            <a:ext cx="6673752" cy="2581275"/>
          </a:xfrm>
          <a:prstGeom prst="rect">
            <a:avLst/>
          </a:prstGeom>
        </p:spPr>
        <p:txBody>
          <a:bodyPr anchor="t" rtlCol="false" tIns="0" lIns="0" bIns="0" rIns="0">
            <a:spAutoFit/>
          </a:bodyPr>
          <a:lstStyle/>
          <a:p>
            <a:pPr algn="l">
              <a:lnSpc>
                <a:spcPts val="21000"/>
              </a:lnSpc>
              <a:spcBef>
                <a:spcPct val="0"/>
              </a:spcBef>
            </a:pPr>
            <a:r>
              <a:rPr lang="en-US" b="true" sz="15000" spc="75">
                <a:solidFill>
                  <a:srgbClr val="FFFFFF"/>
                </a:solidFill>
                <a:latin typeface="Open Sans Ultra-Bold"/>
                <a:ea typeface="Open Sans Ultra-Bold"/>
                <a:cs typeface="Open Sans Ultra-Bold"/>
                <a:sym typeface="Open Sans Ultra-Bold"/>
              </a:rPr>
              <a:t>Thank</a:t>
            </a:r>
          </a:p>
        </p:txBody>
      </p:sp>
      <p:sp>
        <p:nvSpPr>
          <p:cNvPr name="TextBox 5" id="5"/>
          <p:cNvSpPr txBox="true"/>
          <p:nvPr/>
        </p:nvSpPr>
        <p:spPr>
          <a:xfrm rot="0">
            <a:off x="9960965" y="3705225"/>
            <a:ext cx="4016628" cy="2581275"/>
          </a:xfrm>
          <a:prstGeom prst="rect">
            <a:avLst/>
          </a:prstGeom>
        </p:spPr>
        <p:txBody>
          <a:bodyPr anchor="t" rtlCol="false" tIns="0" lIns="0" bIns="0" rIns="0">
            <a:spAutoFit/>
          </a:bodyPr>
          <a:lstStyle/>
          <a:p>
            <a:pPr algn="l">
              <a:lnSpc>
                <a:spcPts val="21000"/>
              </a:lnSpc>
              <a:spcBef>
                <a:spcPct val="0"/>
              </a:spcBef>
            </a:pPr>
            <a:r>
              <a:rPr lang="en-US" b="true" sz="15000" spc="75">
                <a:solidFill>
                  <a:srgbClr val="FF7412"/>
                </a:solidFill>
                <a:latin typeface="Open Sans Ultra-Bold"/>
                <a:ea typeface="Open Sans Ultra-Bold"/>
                <a:cs typeface="Open Sans Ultra-Bold"/>
                <a:sym typeface="Open Sans Ultra-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80516" y="0"/>
            <a:ext cx="7907484" cy="10287000"/>
          </a:xfrm>
          <a:custGeom>
            <a:avLst/>
            <a:gdLst/>
            <a:ahLst/>
            <a:cxnLst/>
            <a:rect r="r" b="b" t="t" l="l"/>
            <a:pathLst>
              <a:path h="10287000" w="7907484">
                <a:moveTo>
                  <a:pt x="0" y="0"/>
                </a:moveTo>
                <a:lnTo>
                  <a:pt x="7907484" y="0"/>
                </a:lnTo>
                <a:lnTo>
                  <a:pt x="7907484" y="10287000"/>
                </a:lnTo>
                <a:lnTo>
                  <a:pt x="0" y="10287000"/>
                </a:lnTo>
                <a:lnTo>
                  <a:pt x="0" y="0"/>
                </a:lnTo>
                <a:close/>
              </a:path>
            </a:pathLst>
          </a:custGeom>
          <a:blipFill>
            <a:blip r:embed="rId2"/>
            <a:stretch>
              <a:fillRect l="0" t="-1245" r="0" b="-1245"/>
            </a:stretch>
          </a:blipFill>
        </p:spPr>
      </p:sp>
      <p:sp>
        <p:nvSpPr>
          <p:cNvPr name="TextBox 3" id="3"/>
          <p:cNvSpPr txBox="true"/>
          <p:nvPr/>
        </p:nvSpPr>
        <p:spPr>
          <a:xfrm rot="0">
            <a:off x="1225897" y="923925"/>
            <a:ext cx="8555956" cy="903606"/>
          </a:xfrm>
          <a:prstGeom prst="rect">
            <a:avLst/>
          </a:prstGeom>
        </p:spPr>
        <p:txBody>
          <a:bodyPr anchor="t" rtlCol="false" tIns="0" lIns="0" bIns="0" rIns="0">
            <a:spAutoFit/>
          </a:bodyPr>
          <a:lstStyle/>
          <a:p>
            <a:pPr algn="l">
              <a:lnSpc>
                <a:spcPts val="7419"/>
              </a:lnSpc>
              <a:spcBef>
                <a:spcPct val="0"/>
              </a:spcBef>
            </a:pPr>
            <a:r>
              <a:rPr lang="en-US" sz="5299" b="true">
                <a:solidFill>
                  <a:srgbClr val="000000"/>
                </a:solidFill>
                <a:latin typeface="Alegreya Bold"/>
                <a:ea typeface="Alegreya Bold"/>
                <a:cs typeface="Alegreya Bold"/>
                <a:sym typeface="Alegreya Bold"/>
              </a:rPr>
              <a:t>Background and Initial Scope</a:t>
            </a:r>
          </a:p>
        </p:txBody>
      </p:sp>
      <p:sp>
        <p:nvSpPr>
          <p:cNvPr name="TextBox 4" id="4"/>
          <p:cNvSpPr txBox="true"/>
          <p:nvPr/>
        </p:nvSpPr>
        <p:spPr>
          <a:xfrm rot="0">
            <a:off x="1225897" y="1992553"/>
            <a:ext cx="8868723" cy="7265640"/>
          </a:xfrm>
          <a:prstGeom prst="rect">
            <a:avLst/>
          </a:prstGeom>
        </p:spPr>
        <p:txBody>
          <a:bodyPr anchor="t" rtlCol="false" tIns="0" lIns="0" bIns="0" rIns="0">
            <a:spAutoFit/>
          </a:bodyPr>
          <a:lstStyle/>
          <a:p>
            <a:pPr algn="l">
              <a:lnSpc>
                <a:spcPts val="4837"/>
              </a:lnSpc>
            </a:pPr>
            <a:r>
              <a:rPr lang="en-US" sz="2643">
                <a:solidFill>
                  <a:srgbClr val="000000"/>
                </a:solidFill>
                <a:latin typeface="Lato"/>
                <a:ea typeface="Lato"/>
                <a:cs typeface="Lato"/>
                <a:sym typeface="Lato"/>
              </a:rPr>
              <a:t>The Isdaan Floating Restaurant in Calauan, Laguna used to rely on a manual walk-in reservation system, which often caused long lines and scheduling problems. These issues became harder to manage during and after the pandemic. To help improve their process, a web-based reservation and scheduling system is created. This system lets customers easily check available slots, book or cancel reservations, and message the admin if needed. For the staff, it helps them organize bookings, manage daily schedules, and avoid no-shows. The main goal of updating this system was to modernize how the restaurant handles reservations and make things easier for both customers and staff.</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68518" r="0" b="-68518"/>
            </a:stretch>
          </a:blipFill>
        </p:spPr>
      </p:sp>
      <p:sp>
        <p:nvSpPr>
          <p:cNvPr name="TextBox 3" id="3"/>
          <p:cNvSpPr txBox="true"/>
          <p:nvPr/>
        </p:nvSpPr>
        <p:spPr>
          <a:xfrm rot="0">
            <a:off x="4785417" y="4576762"/>
            <a:ext cx="8717166" cy="1019176"/>
          </a:xfrm>
          <a:prstGeom prst="rect">
            <a:avLst/>
          </a:prstGeom>
        </p:spPr>
        <p:txBody>
          <a:bodyPr anchor="t" rtlCol="false" tIns="0" lIns="0" bIns="0" rIns="0">
            <a:spAutoFit/>
          </a:bodyPr>
          <a:lstStyle/>
          <a:p>
            <a:pPr algn="ctr">
              <a:lnSpc>
                <a:spcPts val="8399"/>
              </a:lnSpc>
              <a:spcBef>
                <a:spcPct val="0"/>
              </a:spcBef>
            </a:pPr>
            <a:r>
              <a:rPr lang="en-US" b="true" sz="5999">
                <a:solidFill>
                  <a:srgbClr val="FF7412"/>
                </a:solidFill>
                <a:latin typeface="Alegreya Bold"/>
                <a:ea typeface="Alegreya Bold"/>
                <a:cs typeface="Alegreya Bold"/>
                <a:sym typeface="Alegreya Bold"/>
              </a:rPr>
              <a:t>Key Enhancements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5897" y="923925"/>
            <a:ext cx="8555956" cy="903606"/>
          </a:xfrm>
          <a:prstGeom prst="rect">
            <a:avLst/>
          </a:prstGeom>
        </p:spPr>
        <p:txBody>
          <a:bodyPr anchor="t" rtlCol="false" tIns="0" lIns="0" bIns="0" rIns="0">
            <a:spAutoFit/>
          </a:bodyPr>
          <a:lstStyle/>
          <a:p>
            <a:pPr algn="l">
              <a:lnSpc>
                <a:spcPts val="7419"/>
              </a:lnSpc>
              <a:spcBef>
                <a:spcPct val="0"/>
              </a:spcBef>
            </a:pPr>
            <a:r>
              <a:rPr lang="en-US" sz="5299" b="true">
                <a:solidFill>
                  <a:srgbClr val="000000"/>
                </a:solidFill>
                <a:latin typeface="Alegreya Bold"/>
                <a:ea typeface="Alegreya Bold"/>
                <a:cs typeface="Alegreya Bold"/>
                <a:sym typeface="Alegreya Bold"/>
              </a:rPr>
              <a:t>Key Enhancements</a:t>
            </a:r>
          </a:p>
        </p:txBody>
      </p:sp>
      <p:sp>
        <p:nvSpPr>
          <p:cNvPr name="Freeform 3" id="3"/>
          <p:cNvSpPr/>
          <p:nvPr/>
        </p:nvSpPr>
        <p:spPr>
          <a:xfrm flipH="false" flipV="false" rot="0">
            <a:off x="10370846" y="0"/>
            <a:ext cx="7907484" cy="10287000"/>
          </a:xfrm>
          <a:custGeom>
            <a:avLst/>
            <a:gdLst/>
            <a:ahLst/>
            <a:cxnLst/>
            <a:rect r="r" b="b" t="t" l="l"/>
            <a:pathLst>
              <a:path h="10287000" w="7907484">
                <a:moveTo>
                  <a:pt x="0" y="0"/>
                </a:moveTo>
                <a:lnTo>
                  <a:pt x="7907483" y="0"/>
                </a:lnTo>
                <a:lnTo>
                  <a:pt x="7907483" y="10287000"/>
                </a:lnTo>
                <a:lnTo>
                  <a:pt x="0" y="10287000"/>
                </a:lnTo>
                <a:lnTo>
                  <a:pt x="0" y="0"/>
                </a:lnTo>
                <a:close/>
              </a:path>
            </a:pathLst>
          </a:custGeom>
          <a:blipFill>
            <a:blip r:embed="rId2"/>
            <a:stretch>
              <a:fillRect l="-47317" t="0" r="-47820" b="-12500"/>
            </a:stretch>
          </a:blipFill>
        </p:spPr>
      </p:sp>
      <p:sp>
        <p:nvSpPr>
          <p:cNvPr name="TextBox 4" id="4"/>
          <p:cNvSpPr txBox="true"/>
          <p:nvPr/>
        </p:nvSpPr>
        <p:spPr>
          <a:xfrm rot="0">
            <a:off x="588044" y="2302761"/>
            <a:ext cx="8555956" cy="7407275"/>
          </a:xfrm>
          <a:prstGeom prst="rect">
            <a:avLst/>
          </a:prstGeom>
        </p:spPr>
        <p:txBody>
          <a:bodyPr anchor="t" rtlCol="false" tIns="0" lIns="0" bIns="0" rIns="0">
            <a:spAutoFit/>
          </a:bodyPr>
          <a:lstStyle/>
          <a:p>
            <a:pPr algn="l">
              <a:lnSpc>
                <a:spcPts val="4900"/>
              </a:lnSpc>
            </a:pPr>
            <a:r>
              <a:rPr lang="en-US" sz="3500">
                <a:solidFill>
                  <a:srgbClr val="000000"/>
                </a:solidFill>
                <a:latin typeface="Alegreya"/>
                <a:ea typeface="Alegreya"/>
                <a:cs typeface="Alegreya"/>
                <a:sym typeface="Alegreya"/>
              </a:rPr>
              <a:t>COSTUMER PAGE</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Costumer Registration in web-based application</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Can Log-in and do reservations once you have an account</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Real-time registration</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Can view the location of restaurant by googles maps</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Can direct to their FB page using the link</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Can view the cottages available with capacity and rates</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Attractive UI design of the costumer page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5897" y="923925"/>
            <a:ext cx="8555956" cy="903606"/>
          </a:xfrm>
          <a:prstGeom prst="rect">
            <a:avLst/>
          </a:prstGeom>
        </p:spPr>
        <p:txBody>
          <a:bodyPr anchor="t" rtlCol="false" tIns="0" lIns="0" bIns="0" rIns="0">
            <a:spAutoFit/>
          </a:bodyPr>
          <a:lstStyle/>
          <a:p>
            <a:pPr algn="l">
              <a:lnSpc>
                <a:spcPts val="7419"/>
              </a:lnSpc>
              <a:spcBef>
                <a:spcPct val="0"/>
              </a:spcBef>
            </a:pPr>
            <a:r>
              <a:rPr lang="en-US" sz="5299" b="true">
                <a:solidFill>
                  <a:srgbClr val="000000"/>
                </a:solidFill>
                <a:latin typeface="Alegreya Bold"/>
                <a:ea typeface="Alegreya Bold"/>
                <a:cs typeface="Alegreya Bold"/>
                <a:sym typeface="Alegreya Bold"/>
              </a:rPr>
              <a:t>Key Enhancements</a:t>
            </a:r>
          </a:p>
        </p:txBody>
      </p:sp>
      <p:sp>
        <p:nvSpPr>
          <p:cNvPr name="Freeform 3" id="3"/>
          <p:cNvSpPr/>
          <p:nvPr/>
        </p:nvSpPr>
        <p:spPr>
          <a:xfrm flipH="false" flipV="false" rot="0">
            <a:off x="10370846" y="0"/>
            <a:ext cx="7907484" cy="10287000"/>
          </a:xfrm>
          <a:custGeom>
            <a:avLst/>
            <a:gdLst/>
            <a:ahLst/>
            <a:cxnLst/>
            <a:rect r="r" b="b" t="t" l="l"/>
            <a:pathLst>
              <a:path h="10287000" w="7907484">
                <a:moveTo>
                  <a:pt x="0" y="0"/>
                </a:moveTo>
                <a:lnTo>
                  <a:pt x="7907483" y="0"/>
                </a:lnTo>
                <a:lnTo>
                  <a:pt x="7907483" y="10287000"/>
                </a:lnTo>
                <a:lnTo>
                  <a:pt x="0" y="10287000"/>
                </a:lnTo>
                <a:lnTo>
                  <a:pt x="0" y="0"/>
                </a:lnTo>
                <a:close/>
              </a:path>
            </a:pathLst>
          </a:custGeom>
          <a:blipFill>
            <a:blip r:embed="rId2"/>
            <a:stretch>
              <a:fillRect l="-47317" t="0" r="-47820" b="-12500"/>
            </a:stretch>
          </a:blipFill>
        </p:spPr>
      </p:sp>
      <p:sp>
        <p:nvSpPr>
          <p:cNvPr name="TextBox 4" id="4"/>
          <p:cNvSpPr txBox="true"/>
          <p:nvPr/>
        </p:nvSpPr>
        <p:spPr>
          <a:xfrm rot="0">
            <a:off x="588044" y="2302761"/>
            <a:ext cx="8555956" cy="6788150"/>
          </a:xfrm>
          <a:prstGeom prst="rect">
            <a:avLst/>
          </a:prstGeom>
        </p:spPr>
        <p:txBody>
          <a:bodyPr anchor="t" rtlCol="false" tIns="0" lIns="0" bIns="0" rIns="0">
            <a:spAutoFit/>
          </a:bodyPr>
          <a:lstStyle/>
          <a:p>
            <a:pPr algn="l">
              <a:lnSpc>
                <a:spcPts val="4900"/>
              </a:lnSpc>
            </a:pPr>
            <a:r>
              <a:rPr lang="en-US" sz="3500">
                <a:solidFill>
                  <a:srgbClr val="000000"/>
                </a:solidFill>
                <a:latin typeface="Alegreya"/>
                <a:ea typeface="Alegreya"/>
                <a:cs typeface="Alegreya"/>
                <a:sym typeface="Alegreya"/>
              </a:rPr>
              <a:t>COSTUMER PAGE</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Registration details with gmail account</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Only valid and one gmail can use</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After registration, inside the account can only view and book a reservation</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Real-time reservation with date and time</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Can make multiple reservation</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Can view the details of reservation</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Can cancel the reservation</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Can make special request during reservation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5897" y="923925"/>
            <a:ext cx="8555956" cy="903606"/>
          </a:xfrm>
          <a:prstGeom prst="rect">
            <a:avLst/>
          </a:prstGeom>
        </p:spPr>
        <p:txBody>
          <a:bodyPr anchor="t" rtlCol="false" tIns="0" lIns="0" bIns="0" rIns="0">
            <a:spAutoFit/>
          </a:bodyPr>
          <a:lstStyle/>
          <a:p>
            <a:pPr algn="l">
              <a:lnSpc>
                <a:spcPts val="7419"/>
              </a:lnSpc>
              <a:spcBef>
                <a:spcPct val="0"/>
              </a:spcBef>
            </a:pPr>
            <a:r>
              <a:rPr lang="en-US" sz="5299" b="true">
                <a:solidFill>
                  <a:srgbClr val="000000"/>
                </a:solidFill>
                <a:latin typeface="Alegreya Bold"/>
                <a:ea typeface="Alegreya Bold"/>
                <a:cs typeface="Alegreya Bold"/>
                <a:sym typeface="Alegreya Bold"/>
              </a:rPr>
              <a:t>Key Enhancements</a:t>
            </a:r>
          </a:p>
        </p:txBody>
      </p:sp>
      <p:sp>
        <p:nvSpPr>
          <p:cNvPr name="Freeform 3" id="3"/>
          <p:cNvSpPr/>
          <p:nvPr/>
        </p:nvSpPr>
        <p:spPr>
          <a:xfrm flipH="false" flipV="false" rot="0">
            <a:off x="10370846" y="0"/>
            <a:ext cx="7907484" cy="10287000"/>
          </a:xfrm>
          <a:custGeom>
            <a:avLst/>
            <a:gdLst/>
            <a:ahLst/>
            <a:cxnLst/>
            <a:rect r="r" b="b" t="t" l="l"/>
            <a:pathLst>
              <a:path h="10287000" w="7907484">
                <a:moveTo>
                  <a:pt x="0" y="0"/>
                </a:moveTo>
                <a:lnTo>
                  <a:pt x="7907483" y="0"/>
                </a:lnTo>
                <a:lnTo>
                  <a:pt x="7907483" y="10287000"/>
                </a:lnTo>
                <a:lnTo>
                  <a:pt x="0" y="10287000"/>
                </a:lnTo>
                <a:lnTo>
                  <a:pt x="0" y="0"/>
                </a:lnTo>
                <a:close/>
              </a:path>
            </a:pathLst>
          </a:custGeom>
          <a:blipFill>
            <a:blip r:embed="rId2"/>
            <a:stretch>
              <a:fillRect l="-47317" t="0" r="-47820" b="-12500"/>
            </a:stretch>
          </a:blipFill>
        </p:spPr>
      </p:sp>
      <p:sp>
        <p:nvSpPr>
          <p:cNvPr name="TextBox 4" id="4"/>
          <p:cNvSpPr txBox="true"/>
          <p:nvPr/>
        </p:nvSpPr>
        <p:spPr>
          <a:xfrm rot="0">
            <a:off x="588044" y="2302761"/>
            <a:ext cx="8555956" cy="8026400"/>
          </a:xfrm>
          <a:prstGeom prst="rect">
            <a:avLst/>
          </a:prstGeom>
        </p:spPr>
        <p:txBody>
          <a:bodyPr anchor="t" rtlCol="false" tIns="0" lIns="0" bIns="0" rIns="0">
            <a:spAutoFit/>
          </a:bodyPr>
          <a:lstStyle/>
          <a:p>
            <a:pPr algn="l">
              <a:lnSpc>
                <a:spcPts val="4900"/>
              </a:lnSpc>
            </a:pPr>
            <a:r>
              <a:rPr lang="en-US" sz="3500">
                <a:solidFill>
                  <a:srgbClr val="000000"/>
                </a:solidFill>
                <a:latin typeface="Alegreya"/>
                <a:ea typeface="Alegreya"/>
                <a:cs typeface="Alegreya"/>
                <a:sym typeface="Alegreya"/>
              </a:rPr>
              <a:t>ADMIN PAGE</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Default admin account (username and password)</a:t>
            </a:r>
          </a:p>
          <a:p>
            <a:pPr algn="l">
              <a:lnSpc>
                <a:spcPts val="4900"/>
              </a:lnSpc>
            </a:pPr>
          </a:p>
          <a:p>
            <a:pPr algn="l">
              <a:lnSpc>
                <a:spcPts val="4900"/>
              </a:lnSpc>
            </a:pPr>
            <a:r>
              <a:rPr lang="en-US" sz="3500">
                <a:solidFill>
                  <a:srgbClr val="000000"/>
                </a:solidFill>
                <a:latin typeface="Alegreya"/>
                <a:ea typeface="Alegreya"/>
                <a:cs typeface="Alegreya"/>
                <a:sym typeface="Alegreya"/>
              </a:rPr>
              <a:t>DASHBOARD </a:t>
            </a:r>
          </a:p>
          <a:p>
            <a:pPr algn="l">
              <a:lnSpc>
                <a:spcPts val="4900"/>
              </a:lnSpc>
            </a:pPr>
            <a:r>
              <a:rPr lang="en-US" sz="3500">
                <a:solidFill>
                  <a:srgbClr val="000000"/>
                </a:solidFill>
                <a:latin typeface="Alegreya"/>
                <a:ea typeface="Alegreya"/>
                <a:cs typeface="Alegreya"/>
                <a:sym typeface="Alegreya"/>
              </a:rPr>
              <a:t>        - Implemented number of users, reservations, confirms and pending reservations</a:t>
            </a:r>
          </a:p>
          <a:p>
            <a:pPr algn="l">
              <a:lnSpc>
                <a:spcPts val="4900"/>
              </a:lnSpc>
            </a:pPr>
            <a:r>
              <a:rPr lang="en-US" sz="3500">
                <a:solidFill>
                  <a:srgbClr val="000000"/>
                </a:solidFill>
                <a:latin typeface="Alegreya"/>
                <a:ea typeface="Alegreya"/>
                <a:cs typeface="Alegreya"/>
                <a:sym typeface="Alegreya"/>
              </a:rPr>
              <a:t>         - Real-time lists of total reservations scheduled</a:t>
            </a:r>
          </a:p>
          <a:p>
            <a:pPr algn="l">
              <a:lnSpc>
                <a:spcPts val="4900"/>
              </a:lnSpc>
            </a:pPr>
            <a:r>
              <a:rPr lang="en-US" sz="3500">
                <a:solidFill>
                  <a:srgbClr val="000000"/>
                </a:solidFill>
                <a:latin typeface="Alegreya"/>
                <a:ea typeface="Alegreya"/>
                <a:cs typeface="Alegreya"/>
                <a:sym typeface="Alegreya"/>
              </a:rPr>
              <a:t>         - Can view the details of costumer's reservations </a:t>
            </a:r>
          </a:p>
          <a:p>
            <a:pPr algn="l">
              <a:lnSpc>
                <a:spcPts val="4900"/>
              </a:lnSpc>
            </a:pPr>
            <a:r>
              <a:rPr lang="en-US" sz="3500">
                <a:solidFill>
                  <a:srgbClr val="000000"/>
                </a:solidFill>
                <a:latin typeface="Alegreya"/>
                <a:ea typeface="Alegreya"/>
                <a:cs typeface="Alegreya"/>
                <a:sym typeface="Alegreya"/>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5897" y="923925"/>
            <a:ext cx="8555956" cy="903606"/>
          </a:xfrm>
          <a:prstGeom prst="rect">
            <a:avLst/>
          </a:prstGeom>
        </p:spPr>
        <p:txBody>
          <a:bodyPr anchor="t" rtlCol="false" tIns="0" lIns="0" bIns="0" rIns="0">
            <a:spAutoFit/>
          </a:bodyPr>
          <a:lstStyle/>
          <a:p>
            <a:pPr algn="l">
              <a:lnSpc>
                <a:spcPts val="7419"/>
              </a:lnSpc>
              <a:spcBef>
                <a:spcPct val="0"/>
              </a:spcBef>
            </a:pPr>
            <a:r>
              <a:rPr lang="en-US" sz="5299" b="true">
                <a:solidFill>
                  <a:srgbClr val="000000"/>
                </a:solidFill>
                <a:latin typeface="Alegreya Bold"/>
                <a:ea typeface="Alegreya Bold"/>
                <a:cs typeface="Alegreya Bold"/>
                <a:sym typeface="Alegreya Bold"/>
              </a:rPr>
              <a:t>Key Enhancements</a:t>
            </a:r>
          </a:p>
        </p:txBody>
      </p:sp>
      <p:sp>
        <p:nvSpPr>
          <p:cNvPr name="Freeform 3" id="3"/>
          <p:cNvSpPr/>
          <p:nvPr/>
        </p:nvSpPr>
        <p:spPr>
          <a:xfrm flipH="false" flipV="false" rot="0">
            <a:off x="10370846" y="0"/>
            <a:ext cx="7907484" cy="10287000"/>
          </a:xfrm>
          <a:custGeom>
            <a:avLst/>
            <a:gdLst/>
            <a:ahLst/>
            <a:cxnLst/>
            <a:rect r="r" b="b" t="t" l="l"/>
            <a:pathLst>
              <a:path h="10287000" w="7907484">
                <a:moveTo>
                  <a:pt x="0" y="0"/>
                </a:moveTo>
                <a:lnTo>
                  <a:pt x="7907483" y="0"/>
                </a:lnTo>
                <a:lnTo>
                  <a:pt x="7907483" y="10287000"/>
                </a:lnTo>
                <a:lnTo>
                  <a:pt x="0" y="10287000"/>
                </a:lnTo>
                <a:lnTo>
                  <a:pt x="0" y="0"/>
                </a:lnTo>
                <a:close/>
              </a:path>
            </a:pathLst>
          </a:custGeom>
          <a:blipFill>
            <a:blip r:embed="rId2"/>
            <a:stretch>
              <a:fillRect l="-47317" t="0" r="-47820" b="-12500"/>
            </a:stretch>
          </a:blipFill>
        </p:spPr>
      </p:sp>
      <p:sp>
        <p:nvSpPr>
          <p:cNvPr name="TextBox 4" id="4"/>
          <p:cNvSpPr txBox="true"/>
          <p:nvPr/>
        </p:nvSpPr>
        <p:spPr>
          <a:xfrm rot="0">
            <a:off x="588044" y="2302761"/>
            <a:ext cx="8555956" cy="5549900"/>
          </a:xfrm>
          <a:prstGeom prst="rect">
            <a:avLst/>
          </a:prstGeom>
        </p:spPr>
        <p:txBody>
          <a:bodyPr anchor="t" rtlCol="false" tIns="0" lIns="0" bIns="0" rIns="0">
            <a:spAutoFit/>
          </a:bodyPr>
          <a:lstStyle/>
          <a:p>
            <a:pPr algn="l">
              <a:lnSpc>
                <a:spcPts val="4900"/>
              </a:lnSpc>
            </a:pPr>
            <a:r>
              <a:rPr lang="en-US" sz="3500">
                <a:solidFill>
                  <a:srgbClr val="000000"/>
                </a:solidFill>
                <a:latin typeface="Alegreya"/>
                <a:ea typeface="Alegreya"/>
                <a:cs typeface="Alegreya"/>
                <a:sym typeface="Alegreya"/>
              </a:rPr>
              <a:t>ADMIN PAGE</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Default admin account (username and password)</a:t>
            </a:r>
          </a:p>
          <a:p>
            <a:pPr algn="l">
              <a:lnSpc>
                <a:spcPts val="4900"/>
              </a:lnSpc>
            </a:pPr>
            <a:r>
              <a:rPr lang="en-US" sz="3500">
                <a:solidFill>
                  <a:srgbClr val="000000"/>
                </a:solidFill>
                <a:latin typeface="Alegreya"/>
                <a:ea typeface="Alegreya"/>
                <a:cs typeface="Alegreya"/>
                <a:sym typeface="Alegreya"/>
              </a:rPr>
              <a:t> </a:t>
            </a:r>
          </a:p>
          <a:p>
            <a:pPr algn="l">
              <a:lnSpc>
                <a:spcPts val="4900"/>
              </a:lnSpc>
            </a:pPr>
            <a:r>
              <a:rPr lang="en-US" sz="3500">
                <a:solidFill>
                  <a:srgbClr val="000000"/>
                </a:solidFill>
                <a:latin typeface="Alegreya"/>
                <a:ea typeface="Alegreya"/>
                <a:cs typeface="Alegreya"/>
                <a:sym typeface="Alegreya"/>
              </a:rPr>
              <a:t>APPROVED</a:t>
            </a:r>
          </a:p>
          <a:p>
            <a:pPr algn="l">
              <a:lnSpc>
                <a:spcPts val="4900"/>
              </a:lnSpc>
            </a:pPr>
            <a:r>
              <a:rPr lang="en-US" sz="3500">
                <a:solidFill>
                  <a:srgbClr val="000000"/>
                </a:solidFill>
                <a:latin typeface="Alegreya"/>
                <a:ea typeface="Alegreya"/>
                <a:cs typeface="Alegreya"/>
                <a:sym typeface="Alegreya"/>
              </a:rPr>
              <a:t>        - Organized detail lists of  confirmed, Pending, and Cancelled registration</a:t>
            </a:r>
          </a:p>
          <a:p>
            <a:pPr algn="l">
              <a:lnSpc>
                <a:spcPts val="4900"/>
              </a:lnSpc>
            </a:pPr>
            <a:r>
              <a:rPr lang="en-US" sz="3500">
                <a:solidFill>
                  <a:srgbClr val="000000"/>
                </a:solidFill>
                <a:latin typeface="Alegreya"/>
                <a:ea typeface="Alegreya"/>
                <a:cs typeface="Alegreya"/>
                <a:sym typeface="Alegreya"/>
              </a:rPr>
              <a:t>        - With number of guests, status, and cottage type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5897" y="923925"/>
            <a:ext cx="8555956" cy="903606"/>
          </a:xfrm>
          <a:prstGeom prst="rect">
            <a:avLst/>
          </a:prstGeom>
        </p:spPr>
        <p:txBody>
          <a:bodyPr anchor="t" rtlCol="false" tIns="0" lIns="0" bIns="0" rIns="0">
            <a:spAutoFit/>
          </a:bodyPr>
          <a:lstStyle/>
          <a:p>
            <a:pPr algn="l">
              <a:lnSpc>
                <a:spcPts val="7419"/>
              </a:lnSpc>
              <a:spcBef>
                <a:spcPct val="0"/>
              </a:spcBef>
            </a:pPr>
            <a:r>
              <a:rPr lang="en-US" sz="5299" b="true">
                <a:solidFill>
                  <a:srgbClr val="000000"/>
                </a:solidFill>
                <a:latin typeface="Alegreya Bold"/>
                <a:ea typeface="Alegreya Bold"/>
                <a:cs typeface="Alegreya Bold"/>
                <a:sym typeface="Alegreya Bold"/>
              </a:rPr>
              <a:t>Key Enhancements</a:t>
            </a:r>
          </a:p>
        </p:txBody>
      </p:sp>
      <p:sp>
        <p:nvSpPr>
          <p:cNvPr name="Freeform 3" id="3"/>
          <p:cNvSpPr/>
          <p:nvPr/>
        </p:nvSpPr>
        <p:spPr>
          <a:xfrm flipH="false" flipV="false" rot="0">
            <a:off x="10370846" y="0"/>
            <a:ext cx="7907484" cy="10287000"/>
          </a:xfrm>
          <a:custGeom>
            <a:avLst/>
            <a:gdLst/>
            <a:ahLst/>
            <a:cxnLst/>
            <a:rect r="r" b="b" t="t" l="l"/>
            <a:pathLst>
              <a:path h="10287000" w="7907484">
                <a:moveTo>
                  <a:pt x="0" y="0"/>
                </a:moveTo>
                <a:lnTo>
                  <a:pt x="7907483" y="0"/>
                </a:lnTo>
                <a:lnTo>
                  <a:pt x="7907483" y="10287000"/>
                </a:lnTo>
                <a:lnTo>
                  <a:pt x="0" y="10287000"/>
                </a:lnTo>
                <a:lnTo>
                  <a:pt x="0" y="0"/>
                </a:lnTo>
                <a:close/>
              </a:path>
            </a:pathLst>
          </a:custGeom>
          <a:blipFill>
            <a:blip r:embed="rId2"/>
            <a:stretch>
              <a:fillRect l="-47317" t="0" r="-47820" b="-12500"/>
            </a:stretch>
          </a:blipFill>
        </p:spPr>
      </p:sp>
      <p:sp>
        <p:nvSpPr>
          <p:cNvPr name="TextBox 4" id="4"/>
          <p:cNvSpPr txBox="true"/>
          <p:nvPr/>
        </p:nvSpPr>
        <p:spPr>
          <a:xfrm rot="0">
            <a:off x="588044" y="2302761"/>
            <a:ext cx="8555956" cy="5549900"/>
          </a:xfrm>
          <a:prstGeom prst="rect">
            <a:avLst/>
          </a:prstGeom>
        </p:spPr>
        <p:txBody>
          <a:bodyPr anchor="t" rtlCol="false" tIns="0" lIns="0" bIns="0" rIns="0">
            <a:spAutoFit/>
          </a:bodyPr>
          <a:lstStyle/>
          <a:p>
            <a:pPr algn="l">
              <a:lnSpc>
                <a:spcPts val="4900"/>
              </a:lnSpc>
            </a:pPr>
            <a:r>
              <a:rPr lang="en-US" sz="3500">
                <a:solidFill>
                  <a:srgbClr val="000000"/>
                </a:solidFill>
                <a:latin typeface="Alegreya"/>
                <a:ea typeface="Alegreya"/>
                <a:cs typeface="Alegreya"/>
                <a:sym typeface="Alegreya"/>
              </a:rPr>
              <a:t>ADMIN PAGE</a:t>
            </a:r>
          </a:p>
          <a:p>
            <a:pPr algn="l" marL="755651" indent="-377825" lvl="1">
              <a:lnSpc>
                <a:spcPts val="4900"/>
              </a:lnSpc>
              <a:buFont typeface="Arial"/>
              <a:buChar char="•"/>
            </a:pPr>
            <a:r>
              <a:rPr lang="en-US" sz="3500">
                <a:solidFill>
                  <a:srgbClr val="000000"/>
                </a:solidFill>
                <a:latin typeface="Alegreya"/>
                <a:ea typeface="Alegreya"/>
                <a:cs typeface="Alegreya"/>
                <a:sym typeface="Alegreya"/>
              </a:rPr>
              <a:t>Default admin account (username and password)</a:t>
            </a:r>
          </a:p>
          <a:p>
            <a:pPr algn="l">
              <a:lnSpc>
                <a:spcPts val="4900"/>
              </a:lnSpc>
            </a:pPr>
            <a:r>
              <a:rPr lang="en-US" sz="3500">
                <a:solidFill>
                  <a:srgbClr val="000000"/>
                </a:solidFill>
                <a:latin typeface="Alegreya"/>
                <a:ea typeface="Alegreya"/>
                <a:cs typeface="Alegreya"/>
                <a:sym typeface="Alegreya"/>
              </a:rPr>
              <a:t> </a:t>
            </a:r>
          </a:p>
          <a:p>
            <a:pPr algn="l">
              <a:lnSpc>
                <a:spcPts val="4900"/>
              </a:lnSpc>
            </a:pPr>
            <a:r>
              <a:rPr lang="en-US" sz="3500">
                <a:solidFill>
                  <a:srgbClr val="000000"/>
                </a:solidFill>
                <a:latin typeface="Alegreya"/>
                <a:ea typeface="Alegreya"/>
                <a:cs typeface="Alegreya"/>
                <a:sym typeface="Alegreya"/>
              </a:rPr>
              <a:t>USERS</a:t>
            </a:r>
          </a:p>
          <a:p>
            <a:pPr algn="l">
              <a:lnSpc>
                <a:spcPts val="4900"/>
              </a:lnSpc>
            </a:pPr>
            <a:r>
              <a:rPr lang="en-US" sz="3500">
                <a:solidFill>
                  <a:srgbClr val="000000"/>
                </a:solidFill>
                <a:latin typeface="Alegreya"/>
                <a:ea typeface="Alegreya"/>
                <a:cs typeface="Alegreya"/>
                <a:sym typeface="Alegreya"/>
              </a:rPr>
              <a:t>        - Details of registered costumer  </a:t>
            </a:r>
          </a:p>
          <a:p>
            <a:pPr algn="l">
              <a:lnSpc>
                <a:spcPts val="4900"/>
              </a:lnSpc>
            </a:pPr>
            <a:r>
              <a:rPr lang="en-US" sz="3500">
                <a:solidFill>
                  <a:srgbClr val="000000"/>
                </a:solidFill>
                <a:latin typeface="Alegreya"/>
                <a:ea typeface="Alegreya"/>
                <a:cs typeface="Alegreya"/>
                <a:sym typeface="Alegreya"/>
              </a:rPr>
              <a:t>        - Can view how many reservations that the user made</a:t>
            </a:r>
          </a:p>
          <a:p>
            <a:pPr algn="l">
              <a:lnSpc>
                <a:spcPts val="4900"/>
              </a:lnSpc>
            </a:pPr>
            <a:r>
              <a:rPr lang="en-US" sz="3500">
                <a:solidFill>
                  <a:srgbClr val="000000"/>
                </a:solidFill>
                <a:latin typeface="Alegreya"/>
                <a:ea typeface="Alegreya"/>
                <a:cs typeface="Alegreya"/>
                <a:sym typeface="Alegreya"/>
              </a:rPr>
              <a:t>         - Real-time registration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DAGljHpuswo</dc:identifier>
  <dcterms:modified xsi:type="dcterms:W3CDTF">2011-08-01T06:04:30Z</dcterms:modified>
  <cp:revision>1</cp:revision>
  <dc:title>Orange Minimalist Restaurant Presentation Template</dc:title>
</cp:coreProperties>
</file>